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84" r:id="rId4"/>
    <p:sldId id="268" r:id="rId5"/>
    <p:sldId id="262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B486D-7345-47A4-99C1-28E3ED8BA79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AEDBE-360D-4786-8F22-B2E362DFB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Temp values come from USEPA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E85F-2A70-45E5-8A64-7D653620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Temperature and vegetation are highly correlated. Where vegetation is sparse, the temperature is hot. This is caused by evapotranspiration.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E85F-2A70-45E5-8A64-7D653620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albedo surfaces can lower ambient air temp about 5C with conventional gravel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3E85F-2A70-45E5-8A64-7D653620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narrow erosion caused by a river 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far from its base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CCE9-1F67-4E94-B63B-C5AFE2124F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narrow erosion caused by a river 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far from its base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CCE9-1F67-4E94-B63B-C5AFE2124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6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narrow erosion caused by a river 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far from its base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CCE9-1F67-4E94-B63B-C5AFE2124F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BF7-A309-4C67-8A32-785683C2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24FF9-F80D-4BE6-B483-D6E7C4B9C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2802-6ECA-4D5E-AB0C-D37138BF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B1E8-F96A-4125-AE74-A18F1B09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07A8-362B-470B-8E8B-9DB34F46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B02A-BF63-4328-A175-5A8BC01D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0F3AD-1D8C-4822-8BBF-D461D92C4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6B1D6-1068-44D2-B6C7-8C45C560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FF08-EB85-4381-BEEE-A926A036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2DBA-1D1F-47CA-A301-C6554A48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1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7C17E-34A3-4AAC-B19C-8374B200D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FEAD5-2C17-435D-890B-CC7CCF8F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C5F5-41E5-4A42-BBB2-2F8A059C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5E0E8-8F77-4203-8FE7-5A8D36CE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C105-FDC0-4BB1-AE4C-3D64C3C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DA8B-953E-4FAD-A837-20C6CE2F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A495-C4AE-4748-B4F2-9B292FE7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6281-0093-46CD-901E-6486C714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6A44-C566-4519-9FCA-0B67B5A5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27AAB-3705-4BB2-B5A2-B46D7740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7F07-677C-444F-9933-B2C4926A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9107E-0C5E-4569-8712-7B1DF88E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62D8-2E9E-4ED6-8CAE-C17835CB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D422B-62AE-41CA-B44E-BCDB351C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806D1-F1BA-48FC-A702-2E7FA9C5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D0A2-BCA4-4999-B187-A7FB27FE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3557-5597-4AE8-8708-7870EF881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59B7A-1482-4B10-B8C0-398968D9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41668-34CD-45BA-A5D6-B0A15856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E99EA-AD28-4EDB-BA00-E46ED154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024FB-EB3C-4D25-B928-8928E395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F78C-C2E0-4220-BA71-CE445E19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6E160-12C3-4862-B71F-674C9243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B0066-46F7-42FE-A975-7A9F89B4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5CF2F-1318-48A8-BA57-D77AACB53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7B205-B854-490C-BFBF-867864A8D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E4928-AA1D-4996-B0EE-CE1EEA2B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2E435-4A6E-40D6-A3F1-AF5261EF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91585-233C-478C-A3EC-47A7846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ED26-18D2-417E-A7BD-D3F0F60A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BFEA1-50D4-4972-87BA-06B3C9F9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26BCA-F769-481A-8BAE-0EDE6CF2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5DCB0-3C8A-4D06-8F32-4479724F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B406D-09B5-4578-ABB7-29EA4C84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7B704-44ED-4C8F-9C92-8BBE4B96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45930-DE13-4A6B-B9D3-951A6DB6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C82B-31D3-4FF2-9123-1F86F580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4B67-AF7B-43AB-96E8-0DF4971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D8BDC-5FFA-44FE-9342-CE5BDDBC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7F3ED-6756-4AC7-8AF7-057BE06F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64ED-0612-4380-8C61-90339B8B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C23F0-6010-414F-9A4F-26A3A680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4883-4D4C-47B7-B36E-2651E9DC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414E4-DEE0-42D1-8A89-F1C06F19E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8D3F4-9387-452A-B8A1-4C05446DF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7FB99-060A-4B89-A02D-39B31DFC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28B5-CE20-41B7-9A84-1A1F31DC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F8DC-F606-4254-B9E1-280D1766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9C153-A456-4957-9460-C003FE08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F4223-421F-4015-A121-E14EDADE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D150-EA9A-49C0-BE3A-632759000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1164-BFD6-4047-9831-E96BB4CD8E8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A32A-E7A2-44AF-AF76-33746D5D9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4DA7-E229-42AD-9DF2-86138432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43D3-1CDA-455A-9F6E-F5595C950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8F11A6-C253-4477-8BA4-0E73E4DCF409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373F0-C632-46E5-B646-74DF7856CE96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80000">
                <a:srgbClr val="F4F7FB">
                  <a:alpha val="93000"/>
                </a:srgbClr>
              </a:gs>
              <a:gs pos="0">
                <a:srgbClr val="EDF1F9"/>
              </a:gs>
              <a:gs pos="6300">
                <a:srgbClr val="F0F4F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DF0CE-260D-46F3-9838-241322FB0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3: Lab 3 - Urban Heat Island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CD70-6243-4693-8558-BC8A6C74D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/>
              <a:t>Modified from: Lindsey </a:t>
            </a:r>
            <a:r>
              <a:rPr lang="en-US" dirty="0" err="1"/>
              <a:t>Rodio</a:t>
            </a:r>
            <a:endParaRPr lang="en-US" dirty="0"/>
          </a:p>
          <a:p>
            <a:r>
              <a:rPr lang="en-US" dirty="0"/>
              <a:t>AOSC201 – Fall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C7434-1A42-4A03-A8C4-8071465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z="1400" b="1" smtClean="0">
                <a:solidFill>
                  <a:schemeClr val="tx1"/>
                </a:solidFill>
              </a:rPr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B2644D-C727-4608-8928-44DEEEC5317D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E2E0B-6DB0-43F4-9B84-59DA649A283F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3E01B-7AD1-47C0-9846-217E943E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Heat Island (UHI)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9051-F078-427F-89CF-FA842E32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1167"/>
            <a:ext cx="4853941" cy="4891708"/>
          </a:xfrm>
        </p:spPr>
        <p:txBody>
          <a:bodyPr>
            <a:normAutofit/>
          </a:bodyPr>
          <a:lstStyle/>
          <a:p>
            <a:r>
              <a:rPr lang="en-US" sz="2400" dirty="0"/>
              <a:t>Metropolitan area that is warmer than its surroundings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City structure reduces air flow, traps heat</a:t>
            </a:r>
          </a:p>
          <a:p>
            <a:r>
              <a:rPr lang="en-US" sz="2400" dirty="0"/>
              <a:t>Example: city with a million residents </a:t>
            </a:r>
          </a:p>
          <a:p>
            <a:pPr marL="744538" lvl="1" indent="-287338">
              <a:buNone/>
            </a:pPr>
            <a:r>
              <a:rPr lang="en-US" sz="2000" dirty="0">
                <a:ea typeface="Cambria Math" panose="02040503050406030204" pitchFamily="18" charset="0"/>
                <a:cs typeface="Courier New" panose="02070309020205020404" pitchFamily="49" charset="0"/>
              </a:rPr>
              <a:t>→ Mean air temperature: 1-3 °C warmer</a:t>
            </a:r>
          </a:p>
          <a:p>
            <a:pPr marL="744538" lvl="1" indent="-287338">
              <a:buNone/>
            </a:pPr>
            <a:r>
              <a:rPr lang="en-US" sz="2000" dirty="0">
                <a:ea typeface="Cambria Math" panose="02040503050406030204" pitchFamily="18" charset="0"/>
                <a:cs typeface="Courier New" panose="02070309020205020404" pitchFamily="49" charset="0"/>
              </a:rPr>
              <a:t>→ Evening air temperature: 6-12 °C warmer</a:t>
            </a:r>
            <a:endParaRPr lang="en-US" sz="2000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0CF77-310A-4EE2-8B71-28826383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4" y="1690688"/>
            <a:ext cx="5586519" cy="3594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D4F2CE-EFA5-494D-BB02-1C1A1EF65D64}"/>
              </a:ext>
            </a:extLst>
          </p:cNvPr>
          <p:cNvSpPr txBox="1"/>
          <p:nvPr/>
        </p:nvSpPr>
        <p:spPr>
          <a:xfrm>
            <a:off x="6991883" y="5167312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UHI effect on NYC skyscrapers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E076C-0D0B-4FC3-97BB-87E7DB83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1DF862-5ED0-4509-B76A-2414011A7E8F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9E59C-CD56-4BFC-91C0-CEF7A698F2DD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3E01B-7AD1-47C0-9846-217E943E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Heat Island (UHI)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9051-F078-427F-89CF-FA842E32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1167"/>
            <a:ext cx="8097253" cy="4477126"/>
          </a:xfrm>
        </p:spPr>
        <p:txBody>
          <a:bodyPr>
            <a:norm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Formed from urbanization through paved roads, concrete structures, and reduced vegetation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Evapotranspiration – evaporation from soil and plants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“earth’s natural air conditioning”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Able to cool air 2-8°C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2050" name="Picture 2" descr="New York urban heat">
            <a:extLst>
              <a:ext uri="{FF2B5EF4-FFF2-40B4-BE49-F238E27FC236}">
                <a16:creationId xmlns:a16="http://schemas.microsoft.com/office/drawing/2014/main" id="{81E43CC3-A10A-416A-94A4-DC491FDC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53" y="493462"/>
            <a:ext cx="2755232" cy="55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D52AF-7896-45FF-95BE-7FB4EE6DB3D7}"/>
              </a:ext>
            </a:extLst>
          </p:cNvPr>
          <p:cNvSpPr txBox="1"/>
          <p:nvPr/>
        </p:nvSpPr>
        <p:spPr>
          <a:xfrm>
            <a:off x="8935453" y="6041372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UHI effects in NYC</a:t>
            </a:r>
          </a:p>
        </p:txBody>
      </p:sp>
      <p:pic>
        <p:nvPicPr>
          <p:cNvPr id="2052" name="Picture 4" descr="Illustration of EvapoTranspiration">
            <a:extLst>
              <a:ext uri="{FF2B5EF4-FFF2-40B4-BE49-F238E27FC236}">
                <a16:creationId xmlns:a16="http://schemas.microsoft.com/office/drawing/2014/main" id="{D0165ED0-8448-4AB4-9E4C-4D29F91E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14" y="3782528"/>
            <a:ext cx="3725668" cy="29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F5D47-7168-4F22-83B7-69C7ECA51D36}"/>
              </a:ext>
            </a:extLst>
          </p:cNvPr>
          <p:cNvSpPr txBox="1"/>
          <p:nvPr/>
        </p:nvSpPr>
        <p:spPr>
          <a:xfrm>
            <a:off x="5511383" y="4933664"/>
            <a:ext cx="20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Evapotranspiration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FA7A-1308-46FA-B277-E4E77B5C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8FA26F-6CA7-4C0F-A593-4BB1868A7921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5993B-447A-4FB0-BF93-4430A15C5AE8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06308-A57C-4FB6-A9F5-87464E08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89D5-B9B3-460C-A640-07C85F66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47"/>
            <a:ext cx="5574458" cy="5048128"/>
          </a:xfrm>
        </p:spPr>
        <p:txBody>
          <a:bodyPr>
            <a:normAutofit/>
          </a:bodyPr>
          <a:lstStyle/>
          <a:p>
            <a:r>
              <a:rPr lang="en-US" sz="2400" b="1" dirty="0"/>
              <a:t>Ratio of reflected solar radiation to the total incoming solar radiation</a:t>
            </a:r>
          </a:p>
          <a:p>
            <a:r>
              <a:rPr lang="en-US" sz="2400" dirty="0"/>
              <a:t>Higher albedo = higher reflectance </a:t>
            </a:r>
          </a:p>
          <a:p>
            <a:r>
              <a:rPr lang="en-US" sz="2400" dirty="0"/>
              <a:t>Urban areas absorb more insolation </a:t>
            </a:r>
          </a:p>
          <a:p>
            <a:pPr marL="457200" lvl="1" indent="0">
              <a:buNone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sz="2000" dirty="0"/>
              <a:t>Ambient temperatures rise</a:t>
            </a:r>
          </a:p>
          <a:p>
            <a:r>
              <a:rPr lang="en-US" sz="2400" dirty="0"/>
              <a:t>Some cities employ techniques to increase albedo</a:t>
            </a:r>
          </a:p>
          <a:p>
            <a:pPr lvl="1"/>
            <a:r>
              <a:rPr lang="en-US" sz="2000" dirty="0"/>
              <a:t>Use more reflective paints</a:t>
            </a:r>
          </a:p>
          <a:p>
            <a:pPr marL="1149350" lvl="2" indent="-23495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/>
              <a:t>1997 study: surfaces with a white coating (</a:t>
            </a:r>
            <a:r>
              <a:rPr lang="el-GR" dirty="0">
                <a:ea typeface="Cambria Math" panose="02040503050406030204" pitchFamily="18" charset="0"/>
              </a:rPr>
              <a:t>α</a:t>
            </a:r>
            <a:r>
              <a:rPr lang="en-US" dirty="0">
                <a:ea typeface="Cambria Math" panose="02040503050406030204" pitchFamily="18" charset="0"/>
              </a:rPr>
              <a:t> = 0.72) were 45</a:t>
            </a:r>
            <a:r>
              <a:rPr lang="en-US" dirty="0">
                <a:ea typeface="Cambria Math" panose="02040503050406030204" pitchFamily="18" charset="0"/>
                <a:cs typeface="Courier New" panose="02070309020205020404" pitchFamily="49" charset="0"/>
              </a:rPr>
              <a:t>°C cooler than black coatings (</a:t>
            </a:r>
            <a:r>
              <a:rPr lang="el-GR" dirty="0">
                <a:ea typeface="Cambria Math" panose="02040503050406030204" pitchFamily="18" charset="0"/>
                <a:cs typeface="Courier New" panose="02070309020205020404" pitchFamily="49" charset="0"/>
              </a:rPr>
              <a:t>α</a:t>
            </a:r>
            <a:r>
              <a:rPr lang="en-US" dirty="0">
                <a:ea typeface="Cambria Math" panose="02040503050406030204" pitchFamily="18" charset="0"/>
                <a:cs typeface="Courier New" panose="02070309020205020404" pitchFamily="49" charset="0"/>
              </a:rPr>
              <a:t> = 0.08)</a:t>
            </a:r>
            <a:endParaRPr lang="en-US" dirty="0"/>
          </a:p>
          <a:p>
            <a:pPr lvl="1"/>
            <a:r>
              <a:rPr lang="en-US" sz="2000" dirty="0"/>
              <a:t>Planting trees, canopies, or green roofs </a:t>
            </a:r>
          </a:p>
          <a:p>
            <a:pPr lvl="1"/>
            <a:endParaRPr lang="en-US" sz="2000" dirty="0"/>
          </a:p>
        </p:txBody>
      </p:sp>
      <p:pic>
        <p:nvPicPr>
          <p:cNvPr id="3074" name="Picture 2" descr="wavelength picture">
            <a:extLst>
              <a:ext uri="{FF2B5EF4-FFF2-40B4-BE49-F238E27FC236}">
                <a16:creationId xmlns:a16="http://schemas.microsoft.com/office/drawing/2014/main" id="{C8FA1333-433D-47BB-BD8A-8703B057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90" y="1444747"/>
            <a:ext cx="4046695" cy="41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5059E-0076-46C0-9116-1B7C9E889996}"/>
              </a:ext>
            </a:extLst>
          </p:cNvPr>
          <p:cNvSpPr txBox="1"/>
          <p:nvPr/>
        </p:nvSpPr>
        <p:spPr>
          <a:xfrm>
            <a:off x="5638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A52B0-13B9-48A4-A001-9C75D0D333F9}"/>
              </a:ext>
            </a:extLst>
          </p:cNvPr>
          <p:cNvSpPr txBox="1"/>
          <p:nvPr/>
        </p:nvSpPr>
        <p:spPr>
          <a:xfrm>
            <a:off x="7735490" y="5643000"/>
            <a:ext cx="404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Albedo of different surfaces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DBFA8-CD5B-4553-8964-827D478121C8}"/>
              </a:ext>
            </a:extLst>
          </p:cNvPr>
          <p:cNvSpPr txBox="1"/>
          <p:nvPr/>
        </p:nvSpPr>
        <p:spPr>
          <a:xfrm>
            <a:off x="6502657" y="1895866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Grass: 5-25%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3716A-E0CC-40F2-A344-3035B8579C44}"/>
              </a:ext>
            </a:extLst>
          </p:cNvPr>
          <p:cNvSpPr txBox="1"/>
          <p:nvPr/>
        </p:nvSpPr>
        <p:spPr>
          <a:xfrm>
            <a:off x="6412658" y="2786997"/>
            <a:ext cx="1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Asphalt: 5-10%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92ECC-794C-4410-87E0-20856291EA12}"/>
              </a:ext>
            </a:extLst>
          </p:cNvPr>
          <p:cNvSpPr txBox="1"/>
          <p:nvPr/>
        </p:nvSpPr>
        <p:spPr>
          <a:xfrm>
            <a:off x="6281760" y="3678128"/>
            <a:ext cx="13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Dark roof: 10-15%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FAC2D-DF24-43C1-B2A4-6F21ADA1E5B6}"/>
              </a:ext>
            </a:extLst>
          </p:cNvPr>
          <p:cNvSpPr txBox="1"/>
          <p:nvPr/>
        </p:nvSpPr>
        <p:spPr>
          <a:xfrm>
            <a:off x="6249839" y="4569259"/>
            <a:ext cx="145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 roof: 35-40%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D007F7-B642-4919-9C63-1A1C2686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28955-DBAB-4345-B9B9-FAFFE5C89A70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5447A-940A-4953-82E2-4A73270358CE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9503E-D25D-4D96-8BD9-17EAA3EB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22A-9CC0-4321-BC5E-90A88641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74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Cities with very little mitigation plans tend to exacerbate air pollution and flooding issues</a:t>
            </a:r>
          </a:p>
          <a:p>
            <a:pPr lvl="1"/>
            <a:r>
              <a:rPr lang="en-US" dirty="0"/>
              <a:t>Air pollution: hotter conditions means higher demand in energy use and could lead to higher rates of emissions/ozone formation</a:t>
            </a:r>
          </a:p>
          <a:p>
            <a:pPr lvl="1"/>
            <a:r>
              <a:rPr lang="en-US" dirty="0"/>
              <a:t>Flooding: impervious pavements disrupt the hydrologic cycle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E7EA-6AA7-4B69-94D8-A1B4FE34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www.blueplanet.nsw.edu.au/SiteFiles/blueplanetnsweduau/urbancycle.gif">
            <a:extLst>
              <a:ext uri="{FF2B5EF4-FFF2-40B4-BE49-F238E27FC236}">
                <a16:creationId xmlns:a16="http://schemas.microsoft.com/office/drawing/2014/main" id="{FCC552A6-1B50-43B3-AEBC-47D76207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08" y="3344087"/>
            <a:ext cx="3053141" cy="27313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rban heat island ozone">
            <a:extLst>
              <a:ext uri="{FF2B5EF4-FFF2-40B4-BE49-F238E27FC236}">
                <a16:creationId xmlns:a16="http://schemas.microsoft.com/office/drawing/2014/main" id="{8F0601B4-0709-4CA4-A2AB-ADD351074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6552" r="7122" b="-1"/>
          <a:stretch/>
        </p:blipFill>
        <p:spPr bwMode="auto">
          <a:xfrm>
            <a:off x="1122218" y="3337827"/>
            <a:ext cx="5084618" cy="274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og">
            <a:extLst>
              <a:ext uri="{FF2B5EF4-FFF2-40B4-BE49-F238E27FC236}">
                <a16:creationId xmlns:a16="http://schemas.microsoft.com/office/drawing/2014/main" id="{092F66A8-C482-45E1-88B5-BD1F4C52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13" y="4237169"/>
            <a:ext cx="2462645" cy="2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633FE6-5809-45D5-B6C9-E3AB78F29E49}"/>
              </a:ext>
            </a:extLst>
          </p:cNvPr>
          <p:cNvCxnSpPr/>
          <p:nvPr/>
        </p:nvCxnSpPr>
        <p:spPr>
          <a:xfrm>
            <a:off x="4017818" y="4928616"/>
            <a:ext cx="1278109" cy="2096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28955-DBAB-4345-B9B9-FAFFE5C89A70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5447A-940A-4953-82E2-4A73270358CE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9503E-D25D-4D96-8BD9-17EAA3EB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Infrared (IR)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22A-9CC0-4321-BC5E-90A88641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54" y="1464246"/>
            <a:ext cx="5888399" cy="4892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Measures the temperature of a surface</a:t>
            </a:r>
          </a:p>
          <a:p>
            <a:r>
              <a:rPr lang="en-US" dirty="0"/>
              <a:t>Surfaces emit energy in the infrared that is dependent on its temperature</a:t>
            </a:r>
          </a:p>
          <a:p>
            <a:pPr lvl="1"/>
            <a:r>
              <a:rPr lang="en-US" dirty="0"/>
              <a:t>Example: warmer colors represent warmer parts of the body (enhanced image)</a:t>
            </a:r>
          </a:p>
          <a:p>
            <a:pPr lvl="1"/>
            <a:endParaRPr lang="en-US" dirty="0"/>
          </a:p>
          <a:p>
            <a:r>
              <a:rPr lang="en-US" dirty="0"/>
              <a:t>To measure: just point at anything and press the button!</a:t>
            </a:r>
          </a:p>
          <a:p>
            <a:r>
              <a:rPr lang="en-US" dirty="0"/>
              <a:t>Don’t try to point the sensor directly at someone's eye… just don’t do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E7EA-6AA7-4B69-94D8-A1B4FE34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z="1400" b="1" smtClean="0">
                <a:solidFill>
                  <a:schemeClr val="tx1"/>
                </a:solidFill>
              </a:rPr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electromagnetic spectrum">
            <a:extLst>
              <a:ext uri="{FF2B5EF4-FFF2-40B4-BE49-F238E27FC236}">
                <a16:creationId xmlns:a16="http://schemas.microsoft.com/office/drawing/2014/main" id="{11D3130E-19BE-46C4-9E08-EACBC6D8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91" y="1524633"/>
            <a:ext cx="3627249" cy="22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frared sensors handheld">
            <a:extLst>
              <a:ext uri="{FF2B5EF4-FFF2-40B4-BE49-F238E27FC236}">
                <a16:creationId xmlns:a16="http://schemas.microsoft.com/office/drawing/2014/main" id="{366B98D5-EEEE-439B-A15A-3DD8D6D6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85" y="3910298"/>
            <a:ext cx="2122705" cy="21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uman body in infrared">
            <a:extLst>
              <a:ext uri="{FF2B5EF4-FFF2-40B4-BE49-F238E27FC236}">
                <a16:creationId xmlns:a16="http://schemas.microsoft.com/office/drawing/2014/main" id="{B498FE0A-A9B5-4268-882D-5AC75E48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52" y="4132901"/>
            <a:ext cx="2236664" cy="16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65D13-5C33-4BB3-BBE5-414524BA393E}"/>
              </a:ext>
            </a:extLst>
          </p:cNvPr>
          <p:cNvCxnSpPr>
            <a:cxnSpLocks/>
          </p:cNvCxnSpPr>
          <p:nvPr/>
        </p:nvCxnSpPr>
        <p:spPr>
          <a:xfrm>
            <a:off x="5964360" y="3639915"/>
            <a:ext cx="1960440" cy="876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1A31B7-5BE6-4FCB-9735-86780B8B5DB5}"/>
              </a:ext>
            </a:extLst>
          </p:cNvPr>
          <p:cNvSpPr txBox="1"/>
          <p:nvPr/>
        </p:nvSpPr>
        <p:spPr>
          <a:xfrm>
            <a:off x="8975146" y="316363"/>
            <a:ext cx="321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Just like IR satellite channels!</a:t>
            </a:r>
          </a:p>
        </p:txBody>
      </p:sp>
    </p:spTree>
    <p:extLst>
      <p:ext uri="{BB962C8B-B14F-4D97-AF65-F5344CB8AC3E}">
        <p14:creationId xmlns:p14="http://schemas.microsoft.com/office/powerpoint/2010/main" val="369921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28955-DBAB-4345-B9B9-FAFFE5C89A70}"/>
              </a:ext>
            </a:extLst>
          </p:cNvPr>
          <p:cNvSpPr/>
          <p:nvPr/>
        </p:nvSpPr>
        <p:spPr>
          <a:xfrm>
            <a:off x="0" y="2999232"/>
            <a:ext cx="12192000" cy="3858768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5447A-940A-4953-82E2-4A73270358CE}"/>
              </a:ext>
            </a:extLst>
          </p:cNvPr>
          <p:cNvSpPr/>
          <p:nvPr/>
        </p:nvSpPr>
        <p:spPr>
          <a:xfrm>
            <a:off x="0" y="0"/>
            <a:ext cx="12192000" cy="4773168"/>
          </a:xfrm>
          <a:prstGeom prst="rect">
            <a:avLst/>
          </a:prstGeom>
          <a:gradFill>
            <a:gsLst>
              <a:gs pos="63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9503E-D25D-4D96-8BD9-17EAA3EB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what about wet surfaces?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22A-9CC0-4321-BC5E-90A88641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24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But first… what is heat capacity?</a:t>
            </a:r>
          </a:p>
          <a:p>
            <a:pPr lvl="1"/>
            <a:r>
              <a:rPr lang="en-US" dirty="0"/>
              <a:t>a measurable physical quantity equal to the ratio of the heat added to (or removed from) an object to the resulting temperature change</a:t>
            </a:r>
          </a:p>
          <a:p>
            <a:endParaRPr lang="en-US" dirty="0"/>
          </a:p>
          <a:p>
            <a:r>
              <a:rPr lang="en-US" dirty="0"/>
              <a:t>Water heat capacity: </a:t>
            </a:r>
            <a:r>
              <a:rPr lang="en-US" b="1" dirty="0"/>
              <a:t>4185.5</a:t>
            </a:r>
            <a:r>
              <a:rPr lang="en-US" dirty="0"/>
              <a:t> J kg</a:t>
            </a:r>
            <a:r>
              <a:rPr lang="en-US" baseline="30000" dirty="0"/>
              <a:t>-1</a:t>
            </a:r>
            <a:r>
              <a:rPr lang="en-US" dirty="0"/>
              <a:t>K</a:t>
            </a:r>
            <a:r>
              <a:rPr lang="en-US" baseline="30000" dirty="0"/>
              <a:t>-1</a:t>
            </a:r>
          </a:p>
          <a:p>
            <a:r>
              <a:rPr lang="en-US" dirty="0"/>
              <a:t>Air heat capacity (at a constant pressure): </a:t>
            </a:r>
            <a:r>
              <a:rPr lang="en-US" b="1" dirty="0"/>
              <a:t>1004</a:t>
            </a:r>
            <a:r>
              <a:rPr lang="en-US" dirty="0"/>
              <a:t> J kg</a:t>
            </a:r>
            <a:r>
              <a:rPr lang="en-US" baseline="30000" dirty="0"/>
              <a:t>-1</a:t>
            </a:r>
            <a:r>
              <a:rPr lang="en-US" dirty="0"/>
              <a:t>K</a:t>
            </a:r>
            <a:r>
              <a:rPr lang="en-US" baseline="30000" dirty="0"/>
              <a:t>-1</a:t>
            </a:r>
          </a:p>
          <a:p>
            <a:endParaRPr lang="en-US" baseline="30000" dirty="0"/>
          </a:p>
          <a:p>
            <a:r>
              <a:rPr lang="en-US" i="1" dirty="0"/>
              <a:t>Questions to ask yourself: </a:t>
            </a:r>
            <a:r>
              <a:rPr lang="en-US" dirty="0"/>
              <a:t>What do these different values represent? </a:t>
            </a:r>
          </a:p>
          <a:p>
            <a:pPr marL="3657600" lvl="8" indent="0">
              <a:buNone/>
            </a:pPr>
            <a:r>
              <a:rPr lang="en-US" dirty="0"/>
              <a:t>  </a:t>
            </a:r>
            <a:r>
              <a:rPr lang="en-US" sz="2800" dirty="0"/>
              <a:t>How do these mediums hold heat? </a:t>
            </a:r>
          </a:p>
          <a:p>
            <a:pPr marL="3657600" lvl="8" indent="0">
              <a:buNone/>
            </a:pPr>
            <a:r>
              <a:rPr lang="en-US" sz="2800" dirty="0"/>
              <a:t> How do these values affect temperatures of that      	medium?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E7EA-6AA7-4B69-94D8-A1B4FE34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z="1400" b="1" smtClean="0">
                <a:solidFill>
                  <a:schemeClr val="tx1"/>
                </a:solidFill>
              </a:r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5B9A7-F34B-4440-9AA8-492C04FA7446}"/>
              </a:ext>
            </a:extLst>
          </p:cNvPr>
          <p:cNvSpPr txBox="1"/>
          <p:nvPr/>
        </p:nvSpPr>
        <p:spPr>
          <a:xfrm>
            <a:off x="2008909" y="6098731"/>
            <a:ext cx="893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INTO GROUPS OF 2 ONLY TO TAKE MEASUREMENTS FOR THIS LAB!!!</a:t>
            </a:r>
          </a:p>
        </p:txBody>
      </p:sp>
    </p:spTree>
    <p:extLst>
      <p:ext uri="{BB962C8B-B14F-4D97-AF65-F5344CB8AC3E}">
        <p14:creationId xmlns:p14="http://schemas.microsoft.com/office/powerpoint/2010/main" val="262374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414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Courier New</vt:lpstr>
      <vt:lpstr>Office Theme</vt:lpstr>
      <vt:lpstr>Week 3: Lab 3 - Urban Heat Island</vt:lpstr>
      <vt:lpstr>Urban Heat Island (UHI)</vt:lpstr>
      <vt:lpstr>Urban Heat Island (UHI)</vt:lpstr>
      <vt:lpstr>Albedo</vt:lpstr>
      <vt:lpstr>Urban Impacts</vt:lpstr>
      <vt:lpstr>Importance of Infrared (IR) Sensors</vt:lpstr>
      <vt:lpstr>So… what about wet surfaces?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Heat Island</dc:title>
  <dc:creator>Lindsey Rodio</dc:creator>
  <cp:lastModifiedBy>Hannah Marie Daley</cp:lastModifiedBy>
  <cp:revision>18</cp:revision>
  <dcterms:created xsi:type="dcterms:W3CDTF">2018-09-15T15:32:54Z</dcterms:created>
  <dcterms:modified xsi:type="dcterms:W3CDTF">2018-09-15T22:46:42Z</dcterms:modified>
</cp:coreProperties>
</file>